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0" r:id="rId3"/>
    <p:sldId id="319" r:id="rId4"/>
    <p:sldId id="308" r:id="rId5"/>
    <p:sldId id="328" r:id="rId6"/>
    <p:sldId id="309" r:id="rId7"/>
    <p:sldId id="307" r:id="rId8"/>
    <p:sldId id="316" r:id="rId9"/>
    <p:sldId id="310" r:id="rId10"/>
    <p:sldId id="311" r:id="rId11"/>
    <p:sldId id="312" r:id="rId12"/>
    <p:sldId id="313" r:id="rId13"/>
    <p:sldId id="317" r:id="rId14"/>
    <p:sldId id="314" r:id="rId15"/>
    <p:sldId id="321" r:id="rId16"/>
    <p:sldId id="324" r:id="rId17"/>
    <p:sldId id="322" r:id="rId18"/>
    <p:sldId id="323" r:id="rId19"/>
    <p:sldId id="326" r:id="rId20"/>
    <p:sldId id="325" r:id="rId21"/>
    <p:sldId id="32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12-03-2023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.emf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 smtClean="0"/>
              <a:t>DEEP LEARNING</a:t>
            </a:r>
            <a:br>
              <a:rPr lang="en-IN" sz="3200" dirty="0" smtClean="0"/>
            </a:br>
            <a:r>
              <a:rPr lang="en-IN" sz="3200" dirty="0" smtClean="0"/>
              <a:t>(IT549)</a:t>
            </a:r>
            <a:br>
              <a:rPr lang="en-IN" sz="3200" dirty="0" smtClean="0"/>
            </a:b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3200" dirty="0" smtClean="0"/>
              <a:t>Overview on 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 smtClean="0"/>
              <a:t>Generative Adversarial Network (GAN)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 Loss function / Optimization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01915"/>
            <a:ext cx="6663011" cy="161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"/>
          <a:stretch/>
        </p:blipFill>
        <p:spPr bwMode="auto">
          <a:xfrm>
            <a:off x="58342" y="3197933"/>
            <a:ext cx="5135156" cy="123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98" y="3098990"/>
            <a:ext cx="3950502" cy="325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1"/>
          <a:stretch/>
        </p:blipFill>
        <p:spPr bwMode="auto">
          <a:xfrm>
            <a:off x="2593043" y="5349906"/>
            <a:ext cx="2594536" cy="59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 Training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7172"/>
            <a:ext cx="8990797" cy="488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GAN Training – let’s make it simple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144" y="1356228"/>
            <a:ext cx="9144000" cy="523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Overall, discriminator training is the binary classification problem</a:t>
            </a:r>
          </a:p>
          <a:p>
            <a:pPr lvl="1"/>
            <a:r>
              <a:rPr lang="en-IN" dirty="0" smtClean="0"/>
              <a:t>Activation function at output layer : sigmoid</a:t>
            </a:r>
          </a:p>
          <a:p>
            <a:pPr lvl="1"/>
            <a:r>
              <a:rPr lang="en-IN" dirty="0" smtClean="0"/>
              <a:t>Loss function : binary cross entropy</a:t>
            </a:r>
          </a:p>
          <a:p>
            <a:pPr lvl="1"/>
            <a:r>
              <a:rPr lang="en-IN" dirty="0" smtClean="0"/>
              <a:t>Minimize the loss</a:t>
            </a:r>
          </a:p>
          <a:p>
            <a:pPr lvl="1"/>
            <a:endParaRPr lang="en-IN" dirty="0"/>
          </a:p>
          <a:p>
            <a:r>
              <a:rPr lang="en-IN" dirty="0" smtClean="0"/>
              <a:t>For generator training, goal is to predict fake as a real</a:t>
            </a:r>
          </a:p>
          <a:p>
            <a:pPr lvl="1"/>
            <a:r>
              <a:rPr lang="en-IN" dirty="0" smtClean="0"/>
              <a:t>If the label of generated fake data is “zero” then we need to maximize the loss e.g. binary cross entropy</a:t>
            </a:r>
          </a:p>
          <a:p>
            <a:pPr lvl="1"/>
            <a:r>
              <a:rPr lang="en-IN" i="1" dirty="0" smtClean="0"/>
              <a:t>How about regressing fake to real</a:t>
            </a:r>
            <a:endParaRPr lang="en-IN" i="1" dirty="0"/>
          </a:p>
          <a:p>
            <a:pPr lvl="1"/>
            <a:r>
              <a:rPr lang="en-IN" dirty="0" smtClean="0"/>
              <a:t>if label of generated fake data is set to “one” then we need to minimize the binary cross entropy as did above</a:t>
            </a:r>
          </a:p>
          <a:p>
            <a:pPr marL="457200" lvl="1" indent="0">
              <a:buNone/>
            </a:pPr>
            <a:endParaRPr lang="en-IN" dirty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46760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with GAN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144" y="1356228"/>
            <a:ext cx="9144000" cy="5230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Non convergence</a:t>
            </a:r>
          </a:p>
          <a:p>
            <a:pPr lvl="1"/>
            <a:r>
              <a:rPr lang="en-US" dirty="0" smtClean="0"/>
              <a:t>GAN is the two players game; </a:t>
            </a:r>
            <a:r>
              <a:rPr lang="en-US" dirty="0"/>
              <a:t>if one wins the other </a:t>
            </a:r>
            <a:r>
              <a:rPr lang="en-US" dirty="0" smtClean="0"/>
              <a:t>loses ;</a:t>
            </a:r>
            <a:r>
              <a:rPr lang="en-US" dirty="0"/>
              <a:t> counter adaptive or reactive process </a:t>
            </a:r>
            <a:endParaRPr lang="en-US" dirty="0" smtClean="0"/>
          </a:p>
          <a:p>
            <a:pPr lvl="1"/>
            <a:r>
              <a:rPr lang="en-US" dirty="0" smtClean="0"/>
              <a:t>Vanishing gradient</a:t>
            </a:r>
            <a:endParaRPr lang="en-US" dirty="0"/>
          </a:p>
          <a:p>
            <a:r>
              <a:rPr lang="en-US" dirty="0" smtClean="0"/>
              <a:t>Mode collapse</a:t>
            </a:r>
          </a:p>
          <a:p>
            <a:pPr lvl="1"/>
            <a:r>
              <a:rPr lang="en-US" dirty="0"/>
              <a:t>generator collapses which produces limited varieties of </a:t>
            </a:r>
            <a:r>
              <a:rPr lang="en-US" dirty="0" smtClean="0"/>
              <a:t>samples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Highly dependent of hyper-parameter settings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9" y="3864949"/>
            <a:ext cx="4770967" cy="194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3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144" y="1356228"/>
            <a:ext cx="9144000" cy="523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Advantages</a:t>
            </a:r>
          </a:p>
          <a:p>
            <a:pPr lvl="1"/>
            <a:r>
              <a:rPr lang="en-US" dirty="0"/>
              <a:t>Sampling (or generation) is </a:t>
            </a:r>
            <a:r>
              <a:rPr lang="en-US" dirty="0" smtClean="0"/>
              <a:t>straightforward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Robust </a:t>
            </a:r>
            <a:r>
              <a:rPr lang="en-US" dirty="0"/>
              <a:t>to </a:t>
            </a:r>
            <a:r>
              <a:rPr lang="en-US" dirty="0" err="1"/>
              <a:t>Overfitting</a:t>
            </a:r>
            <a:r>
              <a:rPr lang="en-US" dirty="0"/>
              <a:t> since Generator never sees the training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Empirically</a:t>
            </a:r>
            <a:r>
              <a:rPr lang="en-US" dirty="0"/>
              <a:t>, GANs are good at capturing the modes of the distribution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54" y="4353918"/>
            <a:ext cx="4172513" cy="174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4000" y="6163733"/>
            <a:ext cx="368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Predicting next from previous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0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Conditional GAN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2" descr="A tutorial on Conditional Generative Adversarial Nets + Keras  implementation | by MohammadAli Bagher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08" y="1432753"/>
            <a:ext cx="7320492" cy="47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Conditional GAN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" y="3843863"/>
            <a:ext cx="5190430" cy="2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498600"/>
            <a:ext cx="5086516" cy="1786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Image-to-image translation with conditional adversarial networks | the  morning 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 bwMode="auto">
          <a:xfrm>
            <a:off x="5256045" y="2171170"/>
            <a:ext cx="3813425" cy="33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3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Wasserstein</a:t>
            </a:r>
            <a:r>
              <a:rPr lang="en-IN" dirty="0" smtClean="0"/>
              <a:t> GAN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/>
          </a:p>
        </p:txBody>
      </p:sp>
      <p:pic>
        <p:nvPicPr>
          <p:cNvPr id="2050" name="Picture 2" descr="https://storage.googleapis.com/groundai-web-prod/media%2Fusers%2Fuser_298756%2Fproject_399963%2Fimages%2Fx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" y="1421127"/>
            <a:ext cx="5037667" cy="16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sserstein metric – Math ∩ Programm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 b="12525"/>
          <a:stretch/>
        </p:blipFill>
        <p:spPr bwMode="auto">
          <a:xfrm>
            <a:off x="401109" y="4766733"/>
            <a:ext cx="4983691" cy="16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15454" y="1830682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KL divergence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2384" y="2049216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Wasserstein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122" y="4470425"/>
            <a:ext cx="158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Wasserstein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t="10846" r="8642" b="7280"/>
          <a:stretch/>
        </p:blipFill>
        <p:spPr bwMode="auto">
          <a:xfrm>
            <a:off x="5115454" y="2311400"/>
            <a:ext cx="3713690" cy="253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972299" y="5207000"/>
            <a:ext cx="0" cy="7196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90733" y="5926667"/>
            <a:ext cx="68156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37765" y="5382167"/>
            <a:ext cx="125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</a:t>
            </a:r>
            <a:r>
              <a:rPr lang="en-US" b="1" i="1" dirty="0" smtClean="0"/>
              <a:t>herefor…</a:t>
            </a:r>
            <a:endParaRPr lang="en-US" b="1" i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82987" y="3230033"/>
            <a:ext cx="1115483" cy="3471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Wasserstein</a:t>
            </a:r>
            <a:r>
              <a:rPr lang="en-IN" dirty="0" smtClean="0"/>
              <a:t> GAN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/>
          </a:p>
        </p:txBody>
      </p:sp>
      <p:pic>
        <p:nvPicPr>
          <p:cNvPr id="3074" name="Picture 2" descr="How to Implement Wasserstein Loss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280270"/>
            <a:ext cx="8144933" cy="47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9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APPLICATION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  <a:p>
            <a:pPr fontAlgn="base"/>
            <a:r>
              <a:rPr lang="en-US" dirty="0"/>
              <a:t>Generate Examples for Image Datasets</a:t>
            </a:r>
          </a:p>
          <a:p>
            <a:pPr fontAlgn="base"/>
            <a:r>
              <a:rPr lang="en-US" dirty="0"/>
              <a:t>Generate Photographs of Human Faces</a:t>
            </a:r>
          </a:p>
          <a:p>
            <a:pPr fontAlgn="base"/>
            <a:r>
              <a:rPr lang="en-US" dirty="0"/>
              <a:t>Generate Realistic Photographs</a:t>
            </a:r>
          </a:p>
          <a:p>
            <a:pPr fontAlgn="base"/>
            <a:r>
              <a:rPr lang="en-US" dirty="0"/>
              <a:t>Generate Cartoon Characters</a:t>
            </a:r>
          </a:p>
          <a:p>
            <a:pPr fontAlgn="base"/>
            <a:r>
              <a:rPr lang="en-US" dirty="0"/>
              <a:t>Image-to-Image Translation</a:t>
            </a:r>
          </a:p>
          <a:p>
            <a:pPr fontAlgn="base"/>
            <a:r>
              <a:rPr lang="en-US" dirty="0"/>
              <a:t>Text-to-Image Translation</a:t>
            </a:r>
          </a:p>
          <a:p>
            <a:pPr fontAlgn="base"/>
            <a:r>
              <a:rPr lang="en-US" dirty="0"/>
              <a:t>Semantic-Image-to-Photo Translation</a:t>
            </a:r>
          </a:p>
          <a:p>
            <a:pPr fontAlgn="base"/>
            <a:r>
              <a:rPr lang="en-US" dirty="0"/>
              <a:t>Face Frontal View Generation</a:t>
            </a:r>
          </a:p>
          <a:p>
            <a:pPr fontAlgn="base"/>
            <a:r>
              <a:rPr lang="en-US" dirty="0"/>
              <a:t>Generate New Human Poses</a:t>
            </a:r>
          </a:p>
          <a:p>
            <a:pPr fontAlgn="base"/>
            <a:r>
              <a:rPr lang="en-US" dirty="0"/>
              <a:t>Photos to </a:t>
            </a:r>
            <a:r>
              <a:rPr lang="en-US" dirty="0" err="1"/>
              <a:t>Emojis</a:t>
            </a:r>
            <a:endParaRPr lang="en-US" dirty="0"/>
          </a:p>
          <a:p>
            <a:pPr fontAlgn="base"/>
            <a:r>
              <a:rPr lang="en-US" dirty="0"/>
              <a:t>Photograph Editing</a:t>
            </a:r>
          </a:p>
          <a:p>
            <a:pPr fontAlgn="base"/>
            <a:r>
              <a:rPr lang="en-US" dirty="0"/>
              <a:t>Face Aging</a:t>
            </a:r>
          </a:p>
          <a:p>
            <a:pPr fontAlgn="base"/>
            <a:r>
              <a:rPr lang="en-US" dirty="0"/>
              <a:t>Photo Blending</a:t>
            </a:r>
          </a:p>
          <a:p>
            <a:pPr fontAlgn="base"/>
            <a:r>
              <a:rPr lang="en-US" dirty="0"/>
              <a:t>Super Resolution</a:t>
            </a:r>
          </a:p>
          <a:p>
            <a:pPr fontAlgn="base"/>
            <a:r>
              <a:rPr lang="en-US" dirty="0"/>
              <a:t>Photo </a:t>
            </a:r>
            <a:r>
              <a:rPr lang="en-US" dirty="0" err="1"/>
              <a:t>Inpainting</a:t>
            </a:r>
            <a:endParaRPr lang="en-US" dirty="0"/>
          </a:p>
          <a:p>
            <a:pPr fontAlgn="base"/>
            <a:r>
              <a:rPr lang="en-US" dirty="0"/>
              <a:t>Clothing Translation</a:t>
            </a:r>
          </a:p>
          <a:p>
            <a:pPr fontAlgn="base"/>
            <a:r>
              <a:rPr lang="en-US" dirty="0"/>
              <a:t>Video Prediction</a:t>
            </a:r>
          </a:p>
          <a:p>
            <a:pPr fontAlgn="base"/>
            <a:r>
              <a:rPr lang="en-US" dirty="0"/>
              <a:t>3D Object Generation</a:t>
            </a:r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82799" y="6015283"/>
            <a:ext cx="6747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1100" dirty="0" smtClean="0"/>
              <a:t>Source: https</a:t>
            </a:r>
            <a:r>
              <a:rPr lang="en-US" sz="1100" dirty="0"/>
              <a:t>://machinelearningmastery.com/impressive-applications-of-generative-adversarial-networks/</a:t>
            </a:r>
          </a:p>
        </p:txBody>
      </p:sp>
      <p:sp>
        <p:nvSpPr>
          <p:cNvPr id="8" name="Rectangle 7"/>
          <p:cNvSpPr/>
          <p:nvPr/>
        </p:nvSpPr>
        <p:spPr>
          <a:xfrm>
            <a:off x="4131732" y="2480734"/>
            <a:ext cx="3615267" cy="215053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MANY APPLICATIONS</a:t>
            </a:r>
          </a:p>
          <a:p>
            <a:pPr algn="ctr"/>
            <a:r>
              <a:rPr lang="en-US" sz="2400" dirty="0" smtClean="0"/>
              <a:t>It’s a fun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9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 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1329265"/>
            <a:ext cx="8523974" cy="481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APPLICATION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4" y="1635124"/>
            <a:ext cx="8638116" cy="42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9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View-points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2144" y="1356228"/>
            <a:ext cx="9144000" cy="523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/>
              <a:t>Numerous different architectures of GAN in the literature / market – application specific medication of vanilla GAN /  conditional GAN</a:t>
            </a:r>
          </a:p>
          <a:p>
            <a:endParaRPr lang="en-IN" sz="2400" dirty="0"/>
          </a:p>
          <a:p>
            <a:r>
              <a:rPr lang="en-IN" sz="2400" dirty="0" smtClean="0"/>
              <a:t>Much affords or debates on loss function for GAN, some says none is better than else, some says we need a careful evaluation of loss function</a:t>
            </a:r>
          </a:p>
          <a:p>
            <a:endParaRPr lang="en-IN" sz="2400" dirty="0"/>
          </a:p>
          <a:p>
            <a:r>
              <a:rPr lang="en-IN" sz="2400" dirty="0" smtClean="0"/>
              <a:t>I think whenever you think of auto-encoder in your application, application of GAN may be useful</a:t>
            </a:r>
          </a:p>
          <a:p>
            <a:endParaRPr lang="en-IN" sz="2400" dirty="0"/>
          </a:p>
          <a:p>
            <a:r>
              <a:rPr lang="en-IN" sz="2400" dirty="0" smtClean="0"/>
              <a:t>GAN is the GAME</a:t>
            </a:r>
          </a:p>
          <a:p>
            <a:pPr lvl="1"/>
            <a:r>
              <a:rPr lang="en-IN" sz="2000" dirty="0" smtClean="0"/>
              <a:t>Minimum loss is not our aim</a:t>
            </a:r>
          </a:p>
          <a:p>
            <a:pPr marL="457200" lvl="1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7222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 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464203"/>
            <a:ext cx="5595064" cy="428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5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architecture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2" y="1765005"/>
            <a:ext cx="8965588" cy="461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Training Discriminator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08692"/>
            <a:ext cx="8585200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4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Training Generator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2307795"/>
            <a:ext cx="8839435" cy="407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- Images from noise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9932"/>
            <a:ext cx="5009938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67" y="2924173"/>
            <a:ext cx="5046237" cy="280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9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Entropy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31819" y="2239501"/>
                <a:ext cx="9144000" cy="4060542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How similar is two distribution, here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b="1" dirty="0" smtClean="0"/>
                  <a:t>For binary outcome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819" y="2239501"/>
                <a:ext cx="9144000" cy="4060542"/>
              </a:xfrm>
              <a:blipFill rotWithShape="1">
                <a:blip r:embed="rId2"/>
                <a:stretch>
                  <a:fillRect l="-1333" t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328" y="3228041"/>
                <a:ext cx="8966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𝑏𝑖𝑛𝑎𝑟𝑦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𝑐𝑟𝑜𝑠𝑠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𝑒𝑛𝑡𝑟𝑜𝑝𝑦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</m:oMath>
                </a14:m>
                <a:r>
                  <a:rPr lang="en-US" sz="2400" dirty="0" smtClean="0"/>
                  <a:t>(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/>
                      </a:rPr>
                      <m:t>𝑡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log</m:t>
                    </m:r>
                    <m:r>
                      <a:rPr lang="en-US" sz="2400" i="1">
                        <a:latin typeface="Cambria Math"/>
                      </a:rPr>
                      <m:t>⁡(</m:t>
                    </m:r>
                    <m:r>
                      <a:rPr lang="en-GB" sz="2400" b="0" i="1" smtClean="0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(1−</m:t>
                    </m:r>
                    <m:r>
                      <a:rPr lang="en-GB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log</m:t>
                    </m:r>
                    <m:r>
                      <a:rPr lang="en-US" sz="2400" i="1">
                        <a:latin typeface="Cambria Math"/>
                      </a:rPr>
                      <m:t>⁡(</m:t>
                    </m:r>
                    <m:r>
                      <a:rPr lang="en-US" sz="2400" b="0" i="1" smtClean="0">
                        <a:latin typeface="Cambria Math"/>
                      </a:rPr>
                      <m:t>1−</m:t>
                    </m:r>
                    <m:r>
                      <a:rPr lang="en-GB" sz="2400" b="0" i="1" smtClean="0">
                        <a:latin typeface="Cambria Math"/>
                      </a:rPr>
                      <m:t>𝑝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8" y="3228041"/>
                <a:ext cx="896649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44" t="-10667" r="-136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96728" y="1250961"/>
                <a:ext cx="6539033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𝑐𝑟𝑜𝑠𝑠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28" y="1250961"/>
                <a:ext cx="6539033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9" t="4686" r="8798" b="10262"/>
          <a:stretch/>
        </p:blipFill>
        <p:spPr bwMode="auto">
          <a:xfrm>
            <a:off x="791475" y="3999047"/>
            <a:ext cx="2658041" cy="208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902310" y="6197127"/>
            <a:ext cx="21650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92580" y="4398793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sz="2800" dirty="0" smtClean="0"/>
                  <a:t>Higher the similarity between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/>
                      </a:rPr>
                      <m:t>𝑡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IN" sz="2800" dirty="0"/>
                  <a:t> , lower is the cross entropy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580" y="4398793"/>
                <a:ext cx="4572000" cy="1384995"/>
              </a:xfrm>
              <a:prstGeom prst="rect">
                <a:avLst/>
              </a:prstGeom>
              <a:blipFill rotWithShape="1">
                <a:blip r:embed="rId6"/>
                <a:stretch>
                  <a:fillRect l="-2800" t="-3965" r="-2000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673710" y="4040795"/>
            <a:ext cx="1" cy="1969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1310" y="601246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84" y="612058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5166" y="243233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5282" y="4821088"/>
                <a:ext cx="4433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82" y="4821088"/>
                <a:ext cx="44334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775740" y="6094458"/>
                <a:ext cx="4433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40" y="6094458"/>
                <a:ext cx="443347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20984" y="396763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76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GAN Loss function / Optimization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5528931"/>
            <a:ext cx="9144000" cy="786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r>
              <a:rPr lang="en-IN" i="1" dirty="0" smtClean="0"/>
              <a:t>LOSS= binary-cross entropy, ACTIVATION=sigmoid</a:t>
            </a:r>
          </a:p>
          <a:p>
            <a:pPr marL="0" indent="0">
              <a:buNone/>
            </a:pPr>
            <a:endParaRPr lang="en-IN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1343"/>
            <a:ext cx="8066082" cy="123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43" y="3115143"/>
            <a:ext cx="5846713" cy="213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3054</TotalTime>
  <Words>421</Words>
  <Application>Microsoft Office PowerPoint</Application>
  <PresentationFormat>On-screen Show (4:3)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Cambria Math</vt:lpstr>
      <vt:lpstr>Office Theme</vt:lpstr>
      <vt:lpstr>DEEP LEARNING (IT549)  Overview on  Generative Adversarial Network (GAN)</vt:lpstr>
      <vt:lpstr>GAN   </vt:lpstr>
      <vt:lpstr>GAN   </vt:lpstr>
      <vt:lpstr>GAN architecture</vt:lpstr>
      <vt:lpstr>Training Discriminator</vt:lpstr>
      <vt:lpstr>Training Generator</vt:lpstr>
      <vt:lpstr>GAN - Images from noise</vt:lpstr>
      <vt:lpstr>Cross Entropy</vt:lpstr>
      <vt:lpstr>GAN Loss function / Optimization</vt:lpstr>
      <vt:lpstr>GAN Loss function / Optimization</vt:lpstr>
      <vt:lpstr>GAN Training </vt:lpstr>
      <vt:lpstr>GAN Training – let’s make it simple</vt:lpstr>
      <vt:lpstr>problem with GAN </vt:lpstr>
      <vt:lpstr>GAN </vt:lpstr>
      <vt:lpstr>Conditional GAN</vt:lpstr>
      <vt:lpstr>Conditional GAN</vt:lpstr>
      <vt:lpstr> Wasserstein GAN</vt:lpstr>
      <vt:lpstr> Wasserstein GAN</vt:lpstr>
      <vt:lpstr>GAN APPLICATION</vt:lpstr>
      <vt:lpstr>GAN APPLICATION</vt:lpstr>
      <vt:lpstr>View-points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175</cp:revision>
  <dcterms:created xsi:type="dcterms:W3CDTF">2019-07-24T10:14:56Z</dcterms:created>
  <dcterms:modified xsi:type="dcterms:W3CDTF">2023-03-12T11:48:44Z</dcterms:modified>
</cp:coreProperties>
</file>